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276" r:id="rId5"/>
    <p:sldId id="287" r:id="rId6"/>
    <p:sldId id="293" r:id="rId7"/>
    <p:sldId id="294" r:id="rId8"/>
    <p:sldId id="311" r:id="rId9"/>
    <p:sldId id="349" r:id="rId10"/>
    <p:sldId id="352" r:id="rId11"/>
    <p:sldId id="353" r:id="rId12"/>
    <p:sldId id="354" r:id="rId13"/>
    <p:sldId id="357" r:id="rId14"/>
    <p:sldId id="355" r:id="rId15"/>
    <p:sldId id="356" r:id="rId16"/>
    <p:sldId id="358" r:id="rId17"/>
    <p:sldId id="350" r:id="rId18"/>
    <p:sldId id="359" r:id="rId19"/>
    <p:sldId id="360" r:id="rId20"/>
    <p:sldId id="361" r:id="rId21"/>
    <p:sldId id="362" r:id="rId22"/>
    <p:sldId id="351" r:id="rId23"/>
    <p:sldId id="312" r:id="rId24"/>
    <p:sldId id="365" r:id="rId25"/>
    <p:sldId id="363" r:id="rId26"/>
    <p:sldId id="364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7" r:id="rId38"/>
    <p:sldId id="376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853"/>
    <a:srgbClr val="FCBC04"/>
    <a:srgbClr val="4285F5"/>
    <a:srgbClr val="E97D1A"/>
    <a:srgbClr val="C92131"/>
    <a:srgbClr val="D32629"/>
    <a:srgbClr val="A4302D"/>
    <a:srgbClr val="041827"/>
    <a:srgbClr val="FFD933"/>
    <a:srgbClr val="05A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2"/>
    <p:restoredTop sz="62878"/>
  </p:normalViewPr>
  <p:slideViewPr>
    <p:cSldViewPr snapToGrid="0" snapToObjects="1">
      <p:cViewPr varScale="1">
        <p:scale>
          <a:sx n="81" d="100"/>
          <a:sy n="81" d="100"/>
        </p:scale>
        <p:origin x="2016" y="176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84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3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3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04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6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25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9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11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20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6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33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31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35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6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61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6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3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42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88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63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8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23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79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76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6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12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22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19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87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Storage - For storing static images and other assets - it is fairly easy to use this in conjunction with Cloud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Firestore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Crashlytics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Google bought this in 2017 from Twitter and it is one of the best crash analytics tools out there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Monitoring - real time performance monitoring - not much additional info I have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Lab - test your app on real devices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Indexing - add your app to search results in Google Assistant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Links - create links that deep-link and survive the Store Installation process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Functions - not mobile - think AWS Lambda - need an upgraded plan to call external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91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3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19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57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9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ic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utter/plugins/tree/master/packages/firebase_auth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26" y="4120405"/>
            <a:ext cx="6122492" cy="1894276"/>
          </a:xfrm>
        </p:spPr>
        <p:txBody>
          <a:bodyPr anchor="t" anchorCtr="0">
            <a:normAutofit fontScale="90000"/>
          </a:bodyPr>
          <a:lstStyle/>
          <a:p>
            <a:r>
              <a:rPr lang="en-US" sz="4800" dirty="0"/>
              <a:t>Flutter and Firebase - like peanut butter and chocolate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999092" y="2598003"/>
            <a:ext cx="10193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Flutter – everything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2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10853" y="8978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578D4-500E-BF42-A390-7E6A5C7A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20" y="315912"/>
            <a:ext cx="10030359" cy="52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6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333943" y="2137636"/>
            <a:ext cx="11524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Cross Platform by using a Layered Approach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1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A6627-BE5D-2C48-B993-6B85ABC0E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1" b="12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1785CF-2F9B-1D40-9AD4-FE45D2E55E27}" type="slidenum">
              <a:rPr lang="en-US">
                <a:solidFill>
                  <a:srgbClr val="FFFFFF"/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110853" y="8978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2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FCBC04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Quick Intro to Firebase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2050" name="Picture 2" descr="https://lh4.googleusercontent.com/_Q3QKvjhW30uGX-Y8nzqz1Pn7-G7rfWItuVg244sIDdxsDKNmXQZXxvZIdRIbLW8BABemlwSnLrMixJS9af2sJy04G4volZ2GuAlhpXMAwdjlZzt4EoXpOQZG-XX3Vry0pbT3XCSEFs">
            <a:extLst>
              <a:ext uri="{FF2B5EF4-FFF2-40B4-BE49-F238E27FC236}">
                <a16:creationId xmlns:a16="http://schemas.microsoft.com/office/drawing/2014/main" id="{7A789FEB-281F-1348-A1A3-B6371882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35" y="2709848"/>
            <a:ext cx="5658678" cy="3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9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529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Firebase in a Nutshell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77533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 set of backend services for mobile apps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Founded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Acquired by Google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18 Products - 1.5 million apps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B8D742-1D55-F747-B53A-1E504EB4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974" y="2504109"/>
            <a:ext cx="1574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549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Firebase?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77533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Mobile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Devs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are not backend engineers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Quick setup and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Global 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Best in class services (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Crashlytics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Android/iOS and Web support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8A84F-9DC0-6A43-91CB-2A897570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974" y="2504109"/>
            <a:ext cx="1574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1785CF-2F9B-1D40-9AD4-FE45D2E55E27}" type="slidenum">
              <a:rPr lang="en-US" smtClean="0">
                <a:solidFill>
                  <a:srgbClr val="FFFFFF"/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8B491-F216-434B-9F95-31EA1DCF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96" y="0"/>
            <a:ext cx="9780104" cy="6752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D9776-B7E0-8049-83D1-970963C6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57" y="2146300"/>
            <a:ext cx="1574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1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333943" y="1406116"/>
            <a:ext cx="11524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Great!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How much is this going to cost 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6FDF9-C210-FC4C-9DFD-77E67C6E82CF}"/>
              </a:ext>
            </a:extLst>
          </p:cNvPr>
          <p:cNvSpPr txBox="1"/>
          <p:nvPr/>
        </p:nvSpPr>
        <p:spPr>
          <a:xfrm>
            <a:off x="667887" y="3329874"/>
            <a:ext cx="1152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latin typeface="Rocket Sans" panose="020B0602020202020204" pitchFamily="34" charset="0"/>
                <a:ea typeface="Rocket Sans" panose="020B0602020202020204" pitchFamily="34" charset="0"/>
                <a:hlinkClick r:id="rId3"/>
              </a:rPr>
              <a:t>https://firebase.google.com/pricing</a:t>
            </a:r>
            <a:endParaRPr lang="en-US" sz="4800" dirty="0"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1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33A85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</a:t>
            </a:r>
            <a:r>
              <a:rPr lang="en-US" sz="36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FlutterFire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074" name="Picture 2" descr="https://lh4.googleusercontent.com/3pxDaORXYL8lJzl1I-5IvZcnP2CGbIorUKfl2zuYTGW2i7mMEGQdAx7eSrsv58qCiFCOxZDlVQqmkyqVxKmQ8sB6JXe8G85NZgouQANCUptzmt4r6VcEdzoYnA3L1V2g7DFIQ_qcXEg">
            <a:extLst>
              <a:ext uri="{FF2B5EF4-FFF2-40B4-BE49-F238E27FC236}">
                <a16:creationId xmlns:a16="http://schemas.microsoft.com/office/drawing/2014/main" id="{8549B595-2E67-1349-A86A-C5E719E8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44" y="3461278"/>
            <a:ext cx="5170887" cy="2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8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28868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3376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Recently finished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065C6-AC2B-CB4C-B732-B10851DF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0" y="4147374"/>
            <a:ext cx="1431005" cy="36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822B-F62A-4D41-930B-4230462F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39" y="5320113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043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FlutterFire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Plugins for Firebase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How to install a Flutter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CFD335-90F4-FD40-B180-31A189747755}"/>
              </a:ext>
            </a:extLst>
          </p:cNvPr>
          <p:cNvSpPr/>
          <p:nvPr/>
        </p:nvSpPr>
        <p:spPr>
          <a:xfrm>
            <a:off x="802647" y="3161601"/>
            <a:ext cx="66887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https://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github.com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/flutter/plugins/blob/master/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FlutterFire.md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8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274105" y="2101389"/>
            <a:ext cx="5503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 </a:t>
            </a:r>
            <a:r>
              <a:rPr lang="en-US" sz="4800" b="1" i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FlutterFire</a:t>
            </a:r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9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6" name="Picture 2" descr="https://lh6.googleusercontent.com/JqAhBeyx_ibfuEsB_q-dyCJZp2L1c01Iy0uWrYm9DCOQ_HVX_FZYONmRr1mLLiB0rav1UhougxSaHaqlIlqS__GFR2NWKHDt6lrHepOcJ-rwmgnlJpdA2OVYB4uOxdvg9cc-KMXVjyg">
            <a:extLst>
              <a:ext uri="{FF2B5EF4-FFF2-40B4-BE49-F238E27FC236}">
                <a16:creationId xmlns:a16="http://schemas.microsoft.com/office/drawing/2014/main" id="{576BB13C-F839-0E4D-9EA9-2FEDF6CB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6784"/>
            <a:ext cx="5261113" cy="28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4285F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Our First Firebase Service – Firebase Auth</a:t>
            </a:r>
          </a:p>
          <a:p>
            <a:pPr marL="742950" indent="-742950">
              <a:buAutoNum type="arabicPeriod"/>
            </a:pP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2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016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Firebase Auth?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Provides end to end identity solution 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Google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Twitter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Facebook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Github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Email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551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 learned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plugins needed: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firebase_auth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flutter_auth_buttons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Google_sign_in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Facebook proved too difficult for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0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377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Additional Learnings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Sample Code from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Github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repo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r>
              <a:rPr lang="en-US" sz="2400" u="sng" dirty="0">
                <a:latin typeface="Rocket Sans" panose="020B0602020202020204" pitchFamily="34" charset="0"/>
                <a:ea typeface="Rocket Sans" panose="020B0602020202020204" pitchFamily="34" charset="0"/>
                <a:hlinkClick r:id="rId3"/>
              </a:rPr>
              <a:t>https://github.com/flutter/plugins/tree/master/packages/firebase_auth</a:t>
            </a:r>
            <a:endParaRPr lang="en-US" sz="2400" dirty="0"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Can be tied to auth for all of the other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FCBC04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Firebase Cloud </a:t>
            </a:r>
            <a:r>
              <a:rPr lang="en-US" sz="36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Firestore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2050" name="Picture 2" descr="https://lh4.googleusercontent.com/_Q3QKvjhW30uGX-Y8nzqz1Pn7-G7rfWItuVg244sIDdxsDKNmXQZXxvZIdRIbLW8BABemlwSnLrMixJS9af2sJy04G4volZ2GuAlhpXMAwdjlZzt4EoXpOQZG-XX3Vry0pbT3XCSEFs">
            <a:extLst>
              <a:ext uri="{FF2B5EF4-FFF2-40B4-BE49-F238E27FC236}">
                <a16:creationId xmlns:a16="http://schemas.microsoft.com/office/drawing/2014/main" id="{7A789FEB-281F-1348-A1A3-B6371882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35" y="2709848"/>
            <a:ext cx="5658678" cy="3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87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10104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Firebase Cloud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Firestore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7723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Firebase’s latest database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NoSQL dB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Not the original dB solution - Realtime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Provides Storage across Regions in GCP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Near real-time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Built into GCP - allows use of Cloud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60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80828" y="687923"/>
            <a:ext cx="5690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How does it work?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C5C6A-5FEF-2641-8BEE-EEF559282DEC}"/>
              </a:ext>
            </a:extLst>
          </p:cNvPr>
          <p:cNvSpPr/>
          <p:nvPr/>
        </p:nvSpPr>
        <p:spPr>
          <a:xfrm>
            <a:off x="480828" y="1635760"/>
            <a:ext cx="107866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Collections -&gt; Document -&gt; key-value pairs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77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42" name="Picture 2" descr="https://lh5.googleusercontent.com/olBcwXklx2zRw7ivYnVwn5RLCEH48eZb2_O7D0Xn4WeamOyOQ5K-Wf-zaoKLGT7EIbwiBjpjiX8lSAfjIasitZALSq5P4dewAaMj_EcylJtA2uSVSny2heHv8NjsQDr3sUOCFN8FnFM">
            <a:extLst>
              <a:ext uri="{FF2B5EF4-FFF2-40B4-BE49-F238E27FC236}">
                <a16:creationId xmlns:a16="http://schemas.microsoft.com/office/drawing/2014/main" id="{CDD181D1-4946-D34A-B806-F3AA0E98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912"/>
            <a:ext cx="12192000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7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07865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551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 learned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plugins needed: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cloud_firestore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Use transactions when 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has a number of Reactive Widgets to support the async nature of data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70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1922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Lastly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Google has a good code lab on hooking up a Flutter App to Cloud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Firestore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11266" name="Picture 2" descr="https://lh6.googleusercontent.com/2xbw4jbvy7XG-BWdLcFC7otgJaOT66m00BRm2rxZ8Ozg5kFw3uGwmJYToePENngKOhlPktX2O2oHtvDRZD9Yv2QggTXFS7h7meIuAhjNAY3mkERoTd_pI0JXvu4_oVErNEYCDxGxScU">
            <a:extLst>
              <a:ext uri="{FF2B5EF4-FFF2-40B4-BE49-F238E27FC236}">
                <a16:creationId xmlns:a16="http://schemas.microsoft.com/office/drawing/2014/main" id="{FB432273-7C0F-DC46-B17C-F6CABCC6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27" y="3069351"/>
            <a:ext cx="44069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1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33A85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Firebase </a:t>
            </a:r>
            <a:r>
              <a:rPr lang="en-US" sz="36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MLKit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074" name="Picture 2" descr="https://lh4.googleusercontent.com/3pxDaORXYL8lJzl1I-5IvZcnP2CGbIorUKfl2zuYTGW2i7mMEGQdAx7eSrsv58qCiFCOxZDlVQqmkyqVxKmQ8sB6JXe8G85NZgouQANCUptzmt4r6VcEdzoYnA3L1V2g7DFIQ_qcXEg">
            <a:extLst>
              <a:ext uri="{FF2B5EF4-FFF2-40B4-BE49-F238E27FC236}">
                <a16:creationId xmlns:a16="http://schemas.microsoft.com/office/drawing/2014/main" id="{8549B595-2E67-1349-A86A-C5E719E8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44" y="3461278"/>
            <a:ext cx="5170887" cy="2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326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Firebase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MLKit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7723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The coolest Firebase service!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Hosted Machine Learning Models to be deployed to your app from Firebase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MLKit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takes care of keeping them up to date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83F52-5D7A-6E45-86C5-210ADF4D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87" y="4299595"/>
            <a:ext cx="4003040" cy="11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7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333943" y="2598003"/>
            <a:ext cx="11524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ML Models are available in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MLKit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3012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3314" name="Picture 2" descr="https://lh3.googleusercontent.com/B_uZzj6caLsQEVr3qPsfxmdbLjfOKGMctWy27Ns-ty3uYRqrwSx1-RyBP06SJkQ_MxgrYw0OPgN1wE4eHlAGeCkJClOQap-YjZY4p13geAEExwS4zVXk3zVjwGK9I5rGiclvvSdhi10">
            <a:extLst>
              <a:ext uri="{FF2B5EF4-FFF2-40B4-BE49-F238E27FC236}">
                <a16:creationId xmlns:a16="http://schemas.microsoft.com/office/drawing/2014/main" id="{B981E6AD-754C-1845-927A-A1CCAD44C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71" y="315912"/>
            <a:ext cx="8903864" cy="53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62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333943" y="2598003"/>
            <a:ext cx="1152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One downside with Flutter and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MLKit</a:t>
            </a:r>
            <a:endParaRPr lang="en-US" sz="4800" b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551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12070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Not all of the Models are</a:t>
            </a:r>
          </a:p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supported – yet.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487693" y="1956127"/>
            <a:ext cx="77723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AECFA3-1F8A-3941-8E60-1C4A80594649}"/>
              </a:ext>
            </a:extLst>
          </p:cNvPr>
          <p:cNvSpPr/>
          <p:nvPr/>
        </p:nvSpPr>
        <p:spPr>
          <a:xfrm>
            <a:off x="731532" y="2571770"/>
            <a:ext cx="72847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Supported models: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Barcode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Face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Label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Text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7D35E-D00A-9D48-ACF2-36A6C456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 descr="https://lh6.googleusercontent.com/JqAhBeyx_ibfuEsB_q-dyCJZp2L1c01Iy0uWrYm9DCOQ_HVX_FZYONmRr1mLLiB0rav1UhougxSaHaqlIlqS__GFR2NWKHDt6lrHepOcJ-rwmgnlJpdA2OVYB4uOxdvg9cc-KMXVjyg">
            <a:extLst>
              <a:ext uri="{FF2B5EF4-FFF2-40B4-BE49-F238E27FC236}">
                <a16:creationId xmlns:a16="http://schemas.microsoft.com/office/drawing/2014/main" id="{576BB13C-F839-0E4D-9EA9-2FEDF6CB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6784"/>
            <a:ext cx="5261113" cy="28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4285F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Cloud Messaging</a:t>
            </a:r>
          </a:p>
          <a:p>
            <a:pPr marL="742950" indent="-742950">
              <a:buAutoNum type="arabicPeriod"/>
            </a:pP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34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10650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Firebase Cloud Messaging?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77238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Push notifications – super well designed!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 learned -&gt; super simple to setup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Add the plugin -&gt;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Firebase_messaging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Listen in your app for messages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439E1-8336-9F41-8D9B-2B229F6E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10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FCBC04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Firebase Remote Config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2050" name="Picture 2" descr="https://lh4.googleusercontent.com/_Q3QKvjhW30uGX-Y8nzqz1Pn7-G7rfWItuVg244sIDdxsDKNmXQZXxvZIdRIbLW8BABemlwSnLrMixJS9af2sJy04G4volZ2GuAlhpXMAwdjlZzt4EoXpOQZG-XX3Vry0pbT3XCSEFs">
            <a:extLst>
              <a:ext uri="{FF2B5EF4-FFF2-40B4-BE49-F238E27FC236}">
                <a16:creationId xmlns:a16="http://schemas.microsoft.com/office/drawing/2014/main" id="{7A789FEB-281F-1348-A1A3-B6371882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35" y="2709848"/>
            <a:ext cx="5658678" cy="31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842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10027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Firebase Remote Config?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7723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Remotely config your app based on key-value pairs stored in Firebase.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Allows configuration with a new release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Uses -&gt; Theming &amp; A/B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A6B87-6E5E-684F-A79B-FF8AF23B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5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06413" y="579129"/>
            <a:ext cx="10400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Simple to use – made for non-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devs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08013" y="2494607"/>
            <a:ext cx="77723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Setup key-value pairs in Firebase Console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Remember to Publish them!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A6B87-6E5E-684F-A79B-FF8AF23B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8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33A853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More Mobile Specific Services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074" name="Picture 2" descr="https://lh4.googleusercontent.com/3pxDaORXYL8lJzl1I-5IvZcnP2CGbIorUKfl2zuYTGW2i7mMEGQdAx7eSrsv58qCiFCOxZDlVQqmkyqVxKmQ8sB6JXe8G85NZgouQANCUptzmt4r6VcEdzoYnA3L1V2g7DFIQ_qcXEg">
            <a:extLst>
              <a:ext uri="{FF2B5EF4-FFF2-40B4-BE49-F238E27FC236}">
                <a16:creationId xmlns:a16="http://schemas.microsoft.com/office/drawing/2014/main" id="{8549B595-2E67-1349-A86A-C5E719E8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44" y="3461278"/>
            <a:ext cx="5170887" cy="238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01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06413" y="579129"/>
            <a:ext cx="6034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Additional Services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406413" y="1477556"/>
            <a:ext cx="77723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Cloud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Crashlytics</a:t>
            </a: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Performance Monitoring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Test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App Indexing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Dynamic Links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Cloud Functions (non mobile)</a:t>
            </a:r>
          </a:p>
          <a:p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A6B87-6E5E-684F-A79B-FF8AF23B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22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5913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The current state of Flutter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 rundown of Firebase services available to Flutter apps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484" y="1179443"/>
            <a:ext cx="4518458" cy="153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96458-0D25-1347-B12D-500B17D9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927" y="3025268"/>
            <a:ext cx="4518458" cy="155322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04584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324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will you learn?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484" y="1179443"/>
            <a:ext cx="4518458" cy="153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E96458-0D25-1347-B12D-500B17D9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927" y="3025268"/>
            <a:ext cx="4518458" cy="15532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523699-F219-4D4E-85BE-686523342A38}"/>
              </a:ext>
            </a:extLst>
          </p:cNvPr>
          <p:cNvSpPr/>
          <p:nvPr/>
        </p:nvSpPr>
        <p:spPr>
          <a:xfrm>
            <a:off x="568973" y="194596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The current state of Flutter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 rundown of Firebase services available to Flutter apps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ttps://lh6.googleusercontent.com/JqAhBeyx_ibfuEsB_q-dyCJZp2L1c01Iy0uWrYm9DCOQ_HVX_FZYONmRr1mLLiB0rav1UhougxSaHaqlIlqS__GFR2NWKHDt6lrHepOcJ-rwmgnlJpdA2OVYB4uOxdvg9cc-KMXVjyg">
            <a:extLst>
              <a:ext uri="{FF2B5EF4-FFF2-40B4-BE49-F238E27FC236}">
                <a16:creationId xmlns:a16="http://schemas.microsoft.com/office/drawing/2014/main" id="{576BB13C-F839-0E4D-9EA9-2FEDF6CB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6784"/>
            <a:ext cx="5261113" cy="28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57960-6DEA-BD40-83C2-0CDD402ABD41}"/>
              </a:ext>
            </a:extLst>
          </p:cNvPr>
          <p:cNvSpPr/>
          <p:nvPr/>
        </p:nvSpPr>
        <p:spPr>
          <a:xfrm>
            <a:off x="5141843" y="0"/>
            <a:ext cx="7050157" cy="5850120"/>
          </a:xfrm>
          <a:prstGeom prst="rect">
            <a:avLst/>
          </a:prstGeom>
          <a:solidFill>
            <a:srgbClr val="4285F5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Quick Intro to Flutter and What’s New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54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019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in a Nutshell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70775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Declarative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Cross Platform – iOS/Android/Web and </a:t>
            </a:r>
            <a:r>
              <a:rPr lang="en-US" sz="2800" dirty="0" err="1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ChromeOS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Developed in Dart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Started in 2016 – Flutter 1.0 in Dec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965" y="608159"/>
            <a:ext cx="4527988" cy="15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039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7753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Fast development and rapid prototyping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Hot Stateful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Quick ramp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Support across IDE’s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Lot’s of Firebase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Not just mobile now!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61" y="3975150"/>
            <a:ext cx="4527988" cy="15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6862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What’s new in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7753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Dec 2018 – Flutter 1.0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May 2019 – Flutter 1.5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July 2019 – Flutter 1.7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Android X Support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Android App Bundles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RangeSlider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Widget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CF404-C39D-7342-8FE3-71BF9FBF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19" y="805087"/>
            <a:ext cx="3810110" cy="417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A0C77-6F8D-B64E-B1A2-0ED921A02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26" y="3099756"/>
            <a:ext cx="623368" cy="6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812</Words>
  <Application>Microsoft Macintosh PowerPoint</Application>
  <PresentationFormat>Widescreen</PresentationFormat>
  <Paragraphs>248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Rocket Sans</vt:lpstr>
      <vt:lpstr>Office Theme</vt:lpstr>
      <vt:lpstr>Flutter and Firebase - like peanut butter and chocolate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and Firebase - like peanut butter and chocolate </dc:title>
  <dc:creator>Ward, Don</dc:creator>
  <cp:lastModifiedBy>Ward, Don</cp:lastModifiedBy>
  <cp:revision>13</cp:revision>
  <dcterms:created xsi:type="dcterms:W3CDTF">2019-07-25T13:04:29Z</dcterms:created>
  <dcterms:modified xsi:type="dcterms:W3CDTF">2019-07-25T16:29:49Z</dcterms:modified>
</cp:coreProperties>
</file>